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PT Sans Narrow"/>
      <p:regular r:id="rId17"/>
      <p:bold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7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21" Type="http://schemas.openxmlformats.org/officeDocument/2006/relationships/font" Target="fonts/Open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TSansNarrow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OpenSans-regular.fntdata"/><Relationship Id="rId6" Type="http://schemas.openxmlformats.org/officeDocument/2006/relationships/slide" Target="slides/slide2.xml"/><Relationship Id="rId18" Type="http://schemas.openxmlformats.org/officeDocument/2006/relationships/font" Target="fonts/PTSansNarrow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Shape 1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Shape 33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Shape 48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qz.com/613748/slack-sent-four-black-female-engineers-to-accept-an-award-and-make-a-statement-on-diversity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medium.com/@royrapoport/why-wont-you-talk-to-me-f30a01a1994c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Hi.  I’m Roy.</a:t>
            </a:r>
            <a:endParaRPr/>
          </a:p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February, 2018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Known Failure Modes</a:t>
            </a:r>
            <a:endParaRPr/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I've been accused of an extreme interpretation of "context not control"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I'm likely to be reticent to express opinions about what/how you should be doing (But I'll never demur in the face of a direct question or request for advice)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on Ones (1o1s)</a:t>
            </a:r>
            <a:endParaRPr/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1o1s are for you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1o1s are not for status updates unless you want to update status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I’d like to </a:t>
            </a:r>
            <a:r>
              <a:rPr lang="en"/>
              <a:t>start with high frequency, high length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I’d like you to figure out when/if/how to taper back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Candor</a:t>
            </a:r>
            <a:endParaRPr/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company may require me to not tell you about something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company cannot require me to lie to you. I would not abide by such a requirement 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bias toward transparency and candor.  You can ask anything.  Most of the time, I'll answer.  Rarely, I won't.  I'm committed to never lying to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...</a:t>
            </a:r>
            <a:endParaRPr/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 quick way to</a:t>
            </a:r>
            <a:endParaRPr sz="16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	Introduce me as a human</a:t>
            </a:r>
            <a:endParaRPr sz="16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	Answer some likely questions</a:t>
            </a:r>
            <a:endParaRPr sz="16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	Set expectations about what you can depend on from me as your coworker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isn’t … </a:t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Laying out</a:t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	My expectations for you</a:t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	My plans for our organization and its products</a:t>
            </a:r>
            <a:endParaRPr sz="16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0000"/>
                </a:solidFill>
              </a:rPr>
              <a:t>I just got here.  I don’t know much yet</a:t>
            </a:r>
            <a:endParaRPr sz="1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Stuff to Know</a:t>
            </a:r>
            <a:endParaRPr/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266325"/>
            <a:ext cx="4539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live in Pacifica with one spouse,  two kids, </a:t>
            </a:r>
            <a:endParaRPr/>
          </a:p>
          <a:p>
            <a: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and three goats</a:t>
            </a:r>
            <a:endParaRPr/>
          </a:p>
          <a:p>
            <a: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and two cats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and a dog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was Born and raised in Israel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Became a US citizen 5/18/2016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like smoking (food), grilling, and baking*</a:t>
            </a:r>
            <a:endParaRPr/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6750" y="355850"/>
            <a:ext cx="2128321" cy="159624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7175075" y="965575"/>
            <a:ext cx="9489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Melody</a:t>
            </a:r>
            <a:endParaRPr/>
          </a:p>
        </p:txBody>
      </p:sp>
      <p:sp>
        <p:nvSpPr>
          <p:cNvPr id="88" name="Shape 88"/>
          <p:cNvSpPr txBox="1"/>
          <p:nvPr/>
        </p:nvSpPr>
        <p:spPr>
          <a:xfrm>
            <a:off x="7175075" y="4279950"/>
            <a:ext cx="1938600" cy="8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Xander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(or Alexander when he’s in trouble)</a:t>
            </a:r>
            <a:endParaRPr/>
          </a:p>
        </p:txBody>
      </p:sp>
      <p:sp>
        <p:nvSpPr>
          <p:cNvPr id="89" name="Shape 89"/>
          <p:cNvSpPr txBox="1"/>
          <p:nvPr/>
        </p:nvSpPr>
        <p:spPr>
          <a:xfrm>
            <a:off x="5604400" y="3824475"/>
            <a:ext cx="9489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Shannan</a:t>
            </a:r>
            <a:endParaRPr/>
          </a:p>
        </p:txBody>
      </p:sp>
      <p:sp>
        <p:nvSpPr>
          <p:cNvPr id="90" name="Shape 90"/>
          <p:cNvSpPr txBox="1"/>
          <p:nvPr/>
        </p:nvSpPr>
        <p:spPr>
          <a:xfrm>
            <a:off x="396025" y="4721900"/>
            <a:ext cx="4047300" cy="4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* Disclaimer: Cheesecake and flourless chocolate cake. </a:t>
            </a:r>
            <a:endParaRPr sz="1000"/>
          </a:p>
        </p:txBody>
      </p:sp>
      <p:pic>
        <p:nvPicPr>
          <p:cNvPr id="91" name="Shape 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06396" y="2042850"/>
            <a:ext cx="1664129" cy="2237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6525" y="2573113"/>
            <a:ext cx="2224649" cy="125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Slack?</a:t>
            </a:r>
            <a:endParaRPr/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 first noticed Slack when it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sent four Black women engineers to represent it at TC</a:t>
            </a:r>
            <a:r>
              <a:rPr lang="en" sz="1600"/>
              <a:t>  </a:t>
            </a:r>
            <a:endParaRPr sz="1600"/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Been talking with Slack people since March 2016 and loved every conversation</a:t>
            </a:r>
            <a:endParaRPr sz="1600"/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Slack’s got heart and cares about people</a:t>
            </a:r>
            <a:endParaRPr sz="1600"/>
          </a:p>
          <a:p>
            <a: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Diversity and inclusion are in Slack’s bones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particular role was huge, and humbling, and exciting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Don't Believe in Personality Conflicts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may have substantive disagreements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When it comes to adjusting to personalities, I strongly believe that the person in the more senior position is getting paid, partially, to adjust to the personality styles of the people reporting to them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Job</a:t>
            </a:r>
            <a:endParaRPr/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At minimum</a:t>
            </a:r>
            <a:endParaRPr b="1"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Attract and retain world-class talent (that's you)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 context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I do something that negatively impacts my ability to retain you, you would be doing me a </a:t>
            </a:r>
            <a:r>
              <a:rPr b="1" lang="en"/>
              <a:t>huge </a:t>
            </a:r>
            <a:r>
              <a:rPr lang="en"/>
              <a:t>favor if you let me know about it, as soon as possible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If I do something that feels more like telling you how to do your job than setting context, you'd be doing me a </a:t>
            </a:r>
            <a:r>
              <a:rPr b="1" lang="en"/>
              <a:t>huge </a:t>
            </a:r>
            <a:r>
              <a:rPr lang="en"/>
              <a:t>favor if you let me know about it, as soon as possible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Feedback</a:t>
            </a:r>
            <a:endParaRPr/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 love feedback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Feedback is critical to my success here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Three dimensions are required</a:t>
            </a:r>
            <a:r>
              <a:rPr lang="en"/>
              <a:t> for people to continue to give you feedback: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Safety should be high (no fear of retaliation)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Effort should be low (no rebuttals)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Benefit should be high (positive results)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Let me know if I don't do well on any of these three dimensions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Want to Talk? Let's Talk</a:t>
            </a:r>
            <a:endParaRPr/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I’ve got a few things to do around here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Very few of them are more important than spending time talking with you if you want to talk with me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Feel entirely free to try to catch me ad-hoc via Slack or in person, or put time on my calendar to talk whenever you want</a:t>
            </a:r>
            <a:endParaRPr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You may not find a slot on my calendar in any given day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○"/>
            </a:pPr>
            <a:r>
              <a:rPr lang="en" sz="1800">
                <a:solidFill>
                  <a:srgbClr val="FF0000"/>
                </a:solidFill>
              </a:rPr>
              <a:t>If you want to talk, let's talk</a:t>
            </a:r>
            <a:endParaRPr sz="1800">
              <a:solidFill>
                <a:srgbClr val="FF0000"/>
              </a:solidFill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Let me know via Slack or phone (415-763-5140) and I'll </a:t>
            </a:r>
            <a:r>
              <a:rPr lang="en" sz="1800"/>
              <a:t>evict </a:t>
            </a:r>
            <a:r>
              <a:rPr lang="en" sz="1800"/>
              <a:t>something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